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101"/>
  </p:normalViewPr>
  <p:slideViewPr>
    <p:cSldViewPr snapToGrid="0">
      <p:cViewPr varScale="1">
        <p:scale>
          <a:sx n="120" d="100"/>
          <a:sy n="120" d="100"/>
        </p:scale>
        <p:origin x="200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0dd79fa8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0dd79fa8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0dd79fa8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0dd79fa8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0dd79fa8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0dd79fa8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0dd79fa8e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0dd79fa8e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0dd79fa8e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0dd79fa8e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0dd79fa8e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0dd79fa8e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0dd79fa8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0dd79fa8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0dd79fa8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0dd79fa8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0dd79fa8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0dd79fa8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0dd79fa8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0dd79fa8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0dd79fa8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0dd79fa8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0dd79fa8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0dd79fa8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0dd79fa8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0dd79fa8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0dd79fa8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0dd79fa8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136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136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136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B7FEE-516D-A849-8A1B-45ACC5C0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7C180-9148-6044-9103-70B895EAA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76BA-6154-3F4A-8034-AE5CBECCF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97DE1-8525-4A4E-A9E5-F9B6BCAAB7BD}" type="datetimeFigureOut">
              <a:rPr lang="en-US" smtClean="0"/>
              <a:t>5/1/20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22CA3-8E80-0C4D-A165-ACA03916C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0D76A-1E72-544C-B039-E7773D69D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A8813-B119-D64B-86FF-4CB29AAD0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521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13651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venir Next" panose="020B0503020202020204" pitchFamily="34" charset="0"/>
              </a:rPr>
              <a:t>Sense of Belonging</a:t>
            </a:r>
            <a:endParaRPr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>
            <a:spLocks noGrp="1"/>
          </p:cNvSpPr>
          <p:nvPr>
            <p:ph type="title"/>
          </p:nvPr>
        </p:nvSpPr>
        <p:spPr>
          <a:xfrm>
            <a:off x="244574" y="-1"/>
            <a:ext cx="8619507" cy="1033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Step 3:  What converters should be added?</a:t>
            </a:r>
            <a:endParaRPr sz="4000" dirty="0"/>
          </a:p>
        </p:txBody>
      </p:sp>
      <p:pic>
        <p:nvPicPr>
          <p:cNvPr id="171" name="Google Shape;171;p34"/>
          <p:cNvPicPr preferRelativeResize="0"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49329" y="1118921"/>
            <a:ext cx="3954309" cy="386855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/>
        </p:nvSpPr>
        <p:spPr>
          <a:xfrm>
            <a:off x="244575" y="831106"/>
            <a:ext cx="2316600" cy="40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</a:rPr>
              <a:t>•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causes the stock to </a:t>
            </a:r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</a:rPr>
              <a:t>•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causes it to </a:t>
            </a:r>
            <a:r>
              <a:rPr lang="en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decrease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</a:rPr>
              <a:t>•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the converters directly cause this to happen, or do they go through other converters?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</a:rPr>
              <a:t>•</a:t>
            </a:r>
            <a:r>
              <a:rPr lang="en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converters thoughtfully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>
            <a:spLocks noGrp="1"/>
          </p:cNvSpPr>
          <p:nvPr>
            <p:ph type="title"/>
          </p:nvPr>
        </p:nvSpPr>
        <p:spPr>
          <a:xfrm>
            <a:off x="188650" y="36363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Step 4:  Is there feedback in the system?  How does it work?</a:t>
            </a:r>
            <a:endParaRPr sz="4000"/>
          </a:p>
        </p:txBody>
      </p:sp>
      <p:pic>
        <p:nvPicPr>
          <p:cNvPr id="178" name="Google Shape;178;p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97341" y="1355681"/>
            <a:ext cx="3787818" cy="378781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 txBox="1"/>
          <p:nvPr/>
        </p:nvSpPr>
        <p:spPr>
          <a:xfrm>
            <a:off x="141359" y="1453800"/>
            <a:ext cx="3282000" cy="31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Where are the loops?</a:t>
            </a:r>
            <a:endParaRPr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Does a stock affect itself?</a:t>
            </a:r>
            <a:endParaRPr sz="24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</a:pPr>
            <a:r>
              <a:rPr lang="en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Does it go directly to a flow or does it go through a converter?</a:t>
            </a:r>
            <a:endParaRPr sz="2400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6"/>
          <p:cNvSpPr txBox="1">
            <a:spLocks noGrp="1"/>
          </p:cNvSpPr>
          <p:nvPr>
            <p:ph type="title"/>
          </p:nvPr>
        </p:nvSpPr>
        <p:spPr>
          <a:xfrm>
            <a:off x="233375" y="162244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Step 5:  Revise, edit, clean up</a:t>
            </a:r>
            <a:endParaRPr/>
          </a:p>
        </p:txBody>
      </p:sp>
      <p:sp>
        <p:nvSpPr>
          <p:cNvPr id="185" name="Google Shape;185;p36"/>
          <p:cNvSpPr txBox="1"/>
          <p:nvPr/>
        </p:nvSpPr>
        <p:spPr>
          <a:xfrm>
            <a:off x="433200" y="1122056"/>
            <a:ext cx="8277600" cy="37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</a:rPr>
              <a:t>•</a:t>
            </a:r>
            <a:r>
              <a:rPr lang="en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all labels make sense? 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</a:rPr>
              <a:t>•</a:t>
            </a:r>
            <a:r>
              <a:rPr lang="en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all the connections make sense?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</a:rPr>
              <a:t>•</a:t>
            </a:r>
            <a:r>
              <a:rPr lang="en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there any redundancies (multiple connectors doing the same thing)?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dirty="0">
                <a:solidFill>
                  <a:schemeClr val="dk1"/>
                </a:solidFill>
              </a:rPr>
              <a:t>•</a:t>
            </a:r>
            <a:r>
              <a:rPr lang="en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to avoid crossing over – “plate of spaghetti</a:t>
            </a: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7"/>
          <p:cNvSpPr txBox="1">
            <a:spLocks noGrp="1"/>
          </p:cNvSpPr>
          <p:nvPr>
            <p:ph type="title"/>
          </p:nvPr>
        </p:nvSpPr>
        <p:spPr>
          <a:xfrm>
            <a:off x="152400" y="100986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u="sng">
                <a:latin typeface="Calibri"/>
                <a:ea typeface="Calibri"/>
                <a:cs typeface="Calibri"/>
                <a:sym typeface="Calibri"/>
              </a:rPr>
              <a:t>Step 6:  Where is the leverage?</a:t>
            </a:r>
            <a:endParaRPr/>
          </a:p>
        </p:txBody>
      </p:sp>
      <p:pic>
        <p:nvPicPr>
          <p:cNvPr id="191" name="Google Shape;1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6138"/>
            <a:ext cx="6632531" cy="3768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>
            <a:spLocks noGrp="1"/>
          </p:cNvSpPr>
          <p:nvPr>
            <p:ph type="title"/>
          </p:nvPr>
        </p:nvSpPr>
        <p:spPr>
          <a:xfrm>
            <a:off x="311700" y="136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Discuss:  Which of the DLPs did this approach address?</a:t>
            </a:r>
            <a:endParaRPr sz="4000"/>
          </a:p>
        </p:txBody>
      </p:sp>
      <p:sp>
        <p:nvSpPr>
          <p:cNvPr id="197" name="Google Shape;197;p38"/>
          <p:cNvSpPr txBox="1">
            <a:spLocks noGrp="1"/>
          </p:cNvSpPr>
          <p:nvPr>
            <p:ph type="body" idx="1"/>
          </p:nvPr>
        </p:nvSpPr>
        <p:spPr>
          <a:xfrm>
            <a:off x="501875" y="1324356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" sz="3600">
                <a:solidFill>
                  <a:schemeClr val="dk1"/>
                </a:solidFill>
              </a:rPr>
              <a:t>Systems Thinking?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" sz="3600">
                <a:solidFill>
                  <a:schemeClr val="dk1"/>
                </a:solidFill>
              </a:rPr>
              <a:t>Critical Thinking?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" sz="3600">
                <a:solidFill>
                  <a:schemeClr val="dk1"/>
                </a:solidFill>
              </a:rPr>
              <a:t>Problem Solving?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" sz="3600">
                <a:solidFill>
                  <a:schemeClr val="dk1"/>
                </a:solidFill>
              </a:rPr>
              <a:t>Collaboration?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" sz="3600">
                <a:solidFill>
                  <a:schemeClr val="dk1"/>
                </a:solidFill>
              </a:rPr>
              <a:t>Communication?</a:t>
            </a:r>
            <a:endParaRPr sz="3600">
              <a:solidFill>
                <a:schemeClr val="dk1"/>
              </a:solidFill>
            </a:endParaRPr>
          </a:p>
          <a:p>
            <a:pPr marL="457200" lvl="0" indent="-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to"/>
              <a:buChar char="●"/>
            </a:pPr>
            <a:r>
              <a:rPr lang="en" sz="3600">
                <a:solidFill>
                  <a:schemeClr val="dk1"/>
                </a:solidFill>
              </a:rPr>
              <a:t>Citizenship?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93DA3-ADD6-6846-A0FA-1F2C1C65EB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2841" y="-54396"/>
            <a:ext cx="5553635" cy="1790700"/>
          </a:xfrm>
        </p:spPr>
        <p:txBody>
          <a:bodyPr/>
          <a:lstStyle/>
          <a:p>
            <a:r>
              <a:rPr lang="en-US" sz="4800" b="1" u="sng" dirty="0"/>
              <a:t>Sense of Belonging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9AC01B-0F75-AC49-8F11-63A54422B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153" y="1736304"/>
            <a:ext cx="4131609" cy="1241822"/>
          </a:xfrm>
        </p:spPr>
        <p:txBody>
          <a:bodyPr>
            <a:normAutofit/>
          </a:bodyPr>
          <a:lstStyle/>
          <a:p>
            <a:r>
              <a:rPr lang="en-US" sz="2700"/>
              <a:t>P.D. Session #2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85801D-6018-034A-A9BE-627F37FE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182" y="-409434"/>
            <a:ext cx="3701956" cy="55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14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7C20D-B719-234A-9254-0DF196C1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30" y="1"/>
            <a:ext cx="7651376" cy="674174"/>
          </a:xfrm>
        </p:spPr>
        <p:txBody>
          <a:bodyPr/>
          <a:lstStyle/>
          <a:p>
            <a:r>
              <a:rPr lang="en-US" b="1" u="sng"/>
              <a:t>Task #1:  Revisit/Review/Revise (15 minutes)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AEAF6-77B8-4744-82E7-7B3E7BDC6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130" y="674174"/>
            <a:ext cx="8881782" cy="4136511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en-US" sz="2000" b="1" dirty="0">
                <a:solidFill>
                  <a:schemeClr val="tx1"/>
                </a:solidFill>
              </a:rPr>
              <a:t>Take a look at the stock-flow map you created at the retreat.  After experiencing the first week of school and some distance: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tx1"/>
                </a:solidFill>
              </a:rPr>
              <a:t>What would you change?</a:t>
            </a:r>
          </a:p>
          <a:p>
            <a:pPr lvl="1">
              <a:lnSpc>
                <a:spcPct val="114000"/>
              </a:lnSpc>
            </a:pPr>
            <a:r>
              <a:rPr lang="en-US" sz="2000" dirty="0">
                <a:solidFill>
                  <a:schemeClr val="tx1"/>
                </a:solidFill>
              </a:rPr>
              <a:t>What would you add?</a:t>
            </a:r>
          </a:p>
          <a:p>
            <a:pPr lvl="1">
              <a:lnSpc>
                <a:spcPct val="114000"/>
              </a:lnSpc>
            </a:pPr>
            <a:r>
              <a:rPr lang="en-US" sz="2000" dirty="0">
                <a:solidFill>
                  <a:schemeClr val="tx1"/>
                </a:solidFill>
              </a:rPr>
              <a:t>What would you take out?</a:t>
            </a:r>
          </a:p>
          <a:p>
            <a:pPr lvl="1">
              <a:lnSpc>
                <a:spcPct val="114000"/>
              </a:lnSpc>
            </a:pPr>
            <a:r>
              <a:rPr lang="en-US" sz="2000" dirty="0">
                <a:solidFill>
                  <a:schemeClr val="tx1"/>
                </a:solidFill>
              </a:rPr>
              <a:t>What would you reorganize?</a:t>
            </a:r>
          </a:p>
          <a:p>
            <a:pPr lvl="1">
              <a:lnSpc>
                <a:spcPct val="114000"/>
              </a:lnSpc>
            </a:pPr>
            <a:r>
              <a:rPr lang="en-US" sz="2000" dirty="0">
                <a:solidFill>
                  <a:schemeClr val="tx1"/>
                </a:solidFill>
              </a:rPr>
              <a:t>What would you rename?</a:t>
            </a:r>
          </a:p>
          <a:p>
            <a:pPr marL="342900" lvl="1" indent="0">
              <a:lnSpc>
                <a:spcPct val="114000"/>
              </a:lnSpc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lnSpc>
                <a:spcPct val="114000"/>
              </a:lnSpc>
              <a:buNone/>
            </a:pPr>
            <a:r>
              <a:rPr lang="en-US" sz="2000" b="1" dirty="0">
                <a:solidFill>
                  <a:schemeClr val="tx1"/>
                </a:solidFill>
              </a:rPr>
              <a:t>Key question:  Would someone else understand what you’re thinking?</a:t>
            </a:r>
          </a:p>
        </p:txBody>
      </p:sp>
    </p:spTree>
    <p:extLst>
      <p:ext uri="{BB962C8B-B14F-4D97-AF65-F5344CB8AC3E}">
        <p14:creationId xmlns:p14="http://schemas.microsoft.com/office/powerpoint/2010/main" val="2129059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88FD-43A8-7544-AEB6-4C20877A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"/>
            <a:ext cx="7076515" cy="664088"/>
          </a:xfrm>
        </p:spPr>
        <p:txBody>
          <a:bodyPr/>
          <a:lstStyle/>
          <a:p>
            <a:r>
              <a:rPr lang="en-US" b="1" u="sng"/>
              <a:t>Task #2:  Create an analogy (20 minutes)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80A1-BD41-BC47-A9BA-D0F72FB51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" y="664088"/>
            <a:ext cx="9029701" cy="4257536"/>
          </a:xfrm>
        </p:spPr>
        <p:txBody>
          <a:bodyPr>
            <a:no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en-US" sz="2000" b="1">
                <a:solidFill>
                  <a:schemeClr val="tx1"/>
                </a:solidFill>
                <a:latin typeface="+mn-lt"/>
              </a:rPr>
              <a:t>Pull together key elements of our school improvement plan – include as many of the following elements as possible:</a:t>
            </a:r>
          </a:p>
          <a:p>
            <a:pPr lvl="1">
              <a:lnSpc>
                <a:spcPct val="64000"/>
              </a:lnSpc>
            </a:pPr>
            <a:r>
              <a:rPr lang="en-US" sz="2000">
                <a:solidFill>
                  <a:schemeClr val="tx1"/>
                </a:solidFill>
                <a:latin typeface="+mn-lt"/>
              </a:rPr>
              <a:t>Sense of belonging</a:t>
            </a:r>
          </a:p>
          <a:p>
            <a:pPr lvl="1">
              <a:lnSpc>
                <a:spcPct val="64000"/>
              </a:lnSpc>
            </a:pPr>
            <a:r>
              <a:rPr lang="en-US" sz="2000">
                <a:solidFill>
                  <a:schemeClr val="tx1"/>
                </a:solidFill>
                <a:latin typeface="+mn-lt"/>
              </a:rPr>
              <a:t>Curiosity</a:t>
            </a:r>
          </a:p>
          <a:p>
            <a:pPr lvl="1">
              <a:lnSpc>
                <a:spcPct val="64000"/>
              </a:lnSpc>
            </a:pPr>
            <a:r>
              <a:rPr lang="en-US" sz="2000">
                <a:solidFill>
                  <a:schemeClr val="tx1"/>
                </a:solidFill>
                <a:latin typeface="+mn-lt"/>
              </a:rPr>
              <a:t>Compassion</a:t>
            </a:r>
          </a:p>
          <a:p>
            <a:pPr lvl="1">
              <a:lnSpc>
                <a:spcPct val="64000"/>
              </a:lnSpc>
            </a:pPr>
            <a:r>
              <a:rPr lang="en-US" sz="2000">
                <a:solidFill>
                  <a:schemeClr val="tx1"/>
                </a:solidFill>
                <a:latin typeface="+mn-lt"/>
              </a:rPr>
              <a:t>Problem solving</a:t>
            </a:r>
          </a:p>
          <a:p>
            <a:pPr lvl="1">
              <a:lnSpc>
                <a:spcPct val="64000"/>
              </a:lnSpc>
            </a:pPr>
            <a:r>
              <a:rPr lang="en-US" sz="2000">
                <a:solidFill>
                  <a:schemeClr val="tx1"/>
                </a:solidFill>
                <a:latin typeface="+mn-lt"/>
              </a:rPr>
              <a:t>Capability</a:t>
            </a:r>
          </a:p>
          <a:p>
            <a:pPr lvl="1">
              <a:lnSpc>
                <a:spcPct val="64000"/>
              </a:lnSpc>
            </a:pPr>
            <a:r>
              <a:rPr lang="en-US" sz="2000">
                <a:solidFill>
                  <a:schemeClr val="tx1"/>
                </a:solidFill>
                <a:latin typeface="+mn-lt"/>
              </a:rPr>
              <a:t>Panther Pride</a:t>
            </a:r>
          </a:p>
          <a:p>
            <a:pPr lvl="1">
              <a:lnSpc>
                <a:spcPct val="64000"/>
              </a:lnSpc>
            </a:pPr>
            <a:r>
              <a:rPr lang="en-US" sz="2000">
                <a:solidFill>
                  <a:schemeClr val="tx1"/>
                </a:solidFill>
                <a:latin typeface="+mn-lt"/>
              </a:rPr>
              <a:t>Any others you think fit and make sense</a:t>
            </a:r>
          </a:p>
          <a:p>
            <a:pPr>
              <a:lnSpc>
                <a:spcPct val="64000"/>
              </a:lnSpc>
            </a:pPr>
            <a:endParaRPr lang="en-US" sz="2000">
              <a:solidFill>
                <a:schemeClr val="tx1"/>
              </a:solidFill>
              <a:latin typeface="+mn-lt"/>
            </a:endParaRPr>
          </a:p>
          <a:p>
            <a:pPr marL="0" indent="0">
              <a:lnSpc>
                <a:spcPct val="64000"/>
              </a:lnSpc>
              <a:buNone/>
            </a:pPr>
            <a:r>
              <a:rPr lang="en-US" sz="2000" b="1">
                <a:solidFill>
                  <a:schemeClr val="tx1"/>
                </a:solidFill>
                <a:latin typeface="+mn-lt"/>
              </a:rPr>
              <a:t>Possible analogies:  House, automobile, tree, human body, book, bicycle</a:t>
            </a:r>
          </a:p>
        </p:txBody>
      </p:sp>
    </p:spTree>
    <p:extLst>
      <p:ext uri="{BB962C8B-B14F-4D97-AF65-F5344CB8AC3E}">
        <p14:creationId xmlns:p14="http://schemas.microsoft.com/office/powerpoint/2010/main" val="1722936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A88FD-43A8-7544-AEB6-4C20877A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1"/>
            <a:ext cx="7449671" cy="664088"/>
          </a:xfrm>
        </p:spPr>
        <p:txBody>
          <a:bodyPr>
            <a:normAutofit/>
          </a:bodyPr>
          <a:lstStyle/>
          <a:p>
            <a:r>
              <a:rPr lang="en-US" b="1" u="sng"/>
              <a:t>Task #3:  Share your analogy (20 minutes)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980A1-BD41-BC47-A9BA-D0F72FB51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" y="664088"/>
            <a:ext cx="9029701" cy="42575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700" b="1">
                <a:solidFill>
                  <a:schemeClr val="tx1"/>
                </a:solidFill>
              </a:rPr>
              <a:t>Each group shares/explains their analogy</a:t>
            </a:r>
          </a:p>
          <a:p>
            <a:r>
              <a:rPr lang="en-US" sz="2700">
                <a:solidFill>
                  <a:schemeClr val="tx1"/>
                </a:solidFill>
              </a:rPr>
              <a:t>Two-minute time limit</a:t>
            </a:r>
          </a:p>
          <a:p>
            <a:endParaRPr lang="en-US" sz="27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1DDB49-1F27-9B4D-BE0E-01BC136A5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70" y="1943714"/>
            <a:ext cx="6316754" cy="33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8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550" y="866888"/>
            <a:ext cx="6920137" cy="42766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xfrm>
            <a:off x="311700" y="136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notice?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6251144" y="4928056"/>
            <a:ext cx="25811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©2018 Catalina Foothills School District, Tucson, AZ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xfrm>
            <a:off x="311700" y="136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these trends suggest?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3" name="Google Shape;113;p2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350" y="966725"/>
            <a:ext cx="6680875" cy="41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7"/>
          <p:cNvSpPr/>
          <p:nvPr/>
        </p:nvSpPr>
        <p:spPr>
          <a:xfrm>
            <a:off x="1567480" y="3802431"/>
            <a:ext cx="2083800" cy="1209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7"/>
          <p:cNvSpPr/>
          <p:nvPr/>
        </p:nvSpPr>
        <p:spPr>
          <a:xfrm>
            <a:off x="4541657" y="1768085"/>
            <a:ext cx="1015800" cy="1385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/>
        </p:nvSpPr>
        <p:spPr>
          <a:xfrm>
            <a:off x="6251144" y="4928056"/>
            <a:ext cx="25811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©2018 Catalina Foothills School District, Tucson, AZ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>
            <a:spLocks noGrp="1"/>
          </p:cNvSpPr>
          <p:nvPr>
            <p:ph type="title"/>
          </p:nvPr>
        </p:nvSpPr>
        <p:spPr>
          <a:xfrm>
            <a:off x="311700" y="136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these trends suggest?</a:t>
            </a:r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2" name="Google Shape;122;p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50" y="709225"/>
            <a:ext cx="7100050" cy="43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8"/>
          <p:cNvSpPr/>
          <p:nvPr/>
        </p:nvSpPr>
        <p:spPr>
          <a:xfrm>
            <a:off x="6016375" y="2760625"/>
            <a:ext cx="1203600" cy="1232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6251144" y="4928056"/>
            <a:ext cx="25811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©2018 Catalina Foothills School District, Tucson, AZ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>
            <a:spLocks noGrp="1"/>
          </p:cNvSpPr>
          <p:nvPr>
            <p:ph type="title"/>
          </p:nvPr>
        </p:nvSpPr>
        <p:spPr>
          <a:xfrm>
            <a:off x="311700" y="1365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general trend of sense of belonging over time?</a:t>
            </a:r>
            <a:endParaRPr/>
          </a:p>
        </p:txBody>
      </p:sp>
      <p:sp>
        <p:nvSpPr>
          <p:cNvPr id="129" name="Google Shape;129;p29"/>
          <p:cNvSpPr txBox="1">
            <a:spLocks noGrp="1"/>
          </p:cNvSpPr>
          <p:nvPr>
            <p:ph type="body" idx="1"/>
          </p:nvPr>
        </p:nvSpPr>
        <p:spPr>
          <a:xfrm>
            <a:off x="311700" y="1152470"/>
            <a:ext cx="3329700" cy="26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it going up?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it going down?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it oscillating?</a:t>
            </a:r>
            <a:endParaRPr sz="240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Is it staying about the same?</a:t>
            </a:r>
            <a:endParaRPr sz="3600"/>
          </a:p>
        </p:txBody>
      </p:sp>
      <p:cxnSp>
        <p:nvCxnSpPr>
          <p:cNvPr id="130" name="Google Shape;130;p29"/>
          <p:cNvCxnSpPr/>
          <p:nvPr/>
        </p:nvCxnSpPr>
        <p:spPr>
          <a:xfrm>
            <a:off x="4144450" y="802669"/>
            <a:ext cx="0" cy="27963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9"/>
          <p:cNvCxnSpPr/>
          <p:nvPr/>
        </p:nvCxnSpPr>
        <p:spPr>
          <a:xfrm flipH="1">
            <a:off x="4170875" y="3598969"/>
            <a:ext cx="4722300" cy="129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29"/>
          <p:cNvSpPr txBox="1"/>
          <p:nvPr/>
        </p:nvSpPr>
        <p:spPr>
          <a:xfrm rot="-5400000">
            <a:off x="2546525" y="1859044"/>
            <a:ext cx="21039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Sense of Belonging</a:t>
            </a:r>
            <a:endParaRPr sz="2000"/>
          </a:p>
        </p:txBody>
      </p:sp>
      <p:sp>
        <p:nvSpPr>
          <p:cNvPr id="133" name="Google Shape;133;p29"/>
          <p:cNvSpPr txBox="1"/>
          <p:nvPr/>
        </p:nvSpPr>
        <p:spPr>
          <a:xfrm>
            <a:off x="6087875" y="3598969"/>
            <a:ext cx="28053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Time</a:t>
            </a:r>
            <a:endParaRPr sz="2000"/>
          </a:p>
        </p:txBody>
      </p:sp>
      <p:sp>
        <p:nvSpPr>
          <p:cNvPr id="134" name="Google Shape;134;p29"/>
          <p:cNvSpPr txBox="1"/>
          <p:nvPr/>
        </p:nvSpPr>
        <p:spPr>
          <a:xfrm>
            <a:off x="649775" y="4227488"/>
            <a:ext cx="82434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*What kind of graph do we want?</a:t>
            </a:r>
            <a:endParaRPr sz="3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888" y="1218038"/>
            <a:ext cx="4733588" cy="38054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>
            <a:spLocks noGrp="1"/>
          </p:cNvSpPr>
          <p:nvPr>
            <p:ph type="title"/>
          </p:nvPr>
        </p:nvSpPr>
        <p:spPr>
          <a:xfrm>
            <a:off x="311700" y="18468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Stages of Knowing - Where are you with stock-flow</a:t>
            </a:r>
            <a:r>
              <a:rPr lang="en-US" sz="3600" dirty="0"/>
              <a:t> maps</a:t>
            </a:r>
            <a:r>
              <a:rPr lang="en" sz="3600" dirty="0"/>
              <a:t>?</a:t>
            </a:r>
            <a:endParaRPr sz="3600" dirty="0"/>
          </a:p>
        </p:txBody>
      </p:sp>
      <p:sp>
        <p:nvSpPr>
          <p:cNvPr id="141" name="Google Shape;141;p30"/>
          <p:cNvSpPr txBox="1"/>
          <p:nvPr/>
        </p:nvSpPr>
        <p:spPr>
          <a:xfrm>
            <a:off x="-15575" y="1367138"/>
            <a:ext cx="12789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Don’t know it, can’t do it, don’t see the value</a:t>
            </a:r>
            <a:endParaRPr sz="1800"/>
          </a:p>
        </p:txBody>
      </p:sp>
      <p:sp>
        <p:nvSpPr>
          <p:cNvPr id="142" name="Google Shape;142;p30"/>
          <p:cNvSpPr txBox="1"/>
          <p:nvPr/>
        </p:nvSpPr>
        <p:spPr>
          <a:xfrm>
            <a:off x="-15575" y="3418256"/>
            <a:ext cx="12789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Sort of know it, can’t do it, want to be able to</a:t>
            </a:r>
            <a:endParaRPr sz="1800"/>
          </a:p>
        </p:txBody>
      </p:sp>
      <p:sp>
        <p:nvSpPr>
          <p:cNvPr id="143" name="Google Shape;143;p30"/>
          <p:cNvSpPr txBox="1"/>
          <p:nvPr/>
        </p:nvSpPr>
        <p:spPr>
          <a:xfrm>
            <a:off x="7602700" y="3418256"/>
            <a:ext cx="16248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Know it, can do it, but it takes a concentrated effort </a:t>
            </a:r>
            <a:endParaRPr sz="1800"/>
          </a:p>
        </p:txBody>
      </p:sp>
      <p:sp>
        <p:nvSpPr>
          <p:cNvPr id="144" name="Google Shape;144;p30"/>
          <p:cNvSpPr txBox="1"/>
          <p:nvPr/>
        </p:nvSpPr>
        <p:spPr>
          <a:xfrm>
            <a:off x="7602700" y="1449591"/>
            <a:ext cx="16248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Second nature, may be able to teach it to others</a:t>
            </a:r>
            <a:endParaRPr sz="1800"/>
          </a:p>
        </p:txBody>
      </p:sp>
      <p:sp>
        <p:nvSpPr>
          <p:cNvPr id="2" name="TextBox 1"/>
          <p:cNvSpPr txBox="1"/>
          <p:nvPr/>
        </p:nvSpPr>
        <p:spPr>
          <a:xfrm>
            <a:off x="6894476" y="4912668"/>
            <a:ext cx="21403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Graphic from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www.huffingtonpost.com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1"/>
          <p:cNvSpPr txBox="1"/>
          <p:nvPr/>
        </p:nvSpPr>
        <p:spPr>
          <a:xfrm>
            <a:off x="359850" y="213488"/>
            <a:ext cx="8424300" cy="12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Lato"/>
                <a:ea typeface="Lato"/>
                <a:cs typeface="Lato"/>
                <a:sym typeface="Lato"/>
              </a:rPr>
              <a:t>“Essentially, all models are wrong, but some are useful.”</a:t>
            </a:r>
            <a:endParaRPr sz="3600">
              <a:latin typeface="Lato"/>
              <a:ea typeface="Lato"/>
              <a:cs typeface="Lato"/>
              <a:sym typeface="La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-George E.P. Box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31"/>
          <p:cNvSpPr txBox="1"/>
          <p:nvPr/>
        </p:nvSpPr>
        <p:spPr>
          <a:xfrm>
            <a:off x="564375" y="2919169"/>
            <a:ext cx="7347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550" y="1762213"/>
            <a:ext cx="5347518" cy="3186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235500" y="137081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Step 1:  Identify the stock(s)</a:t>
            </a:r>
            <a:endParaRPr sz="4000"/>
          </a:p>
        </p:txBody>
      </p:sp>
      <p:pic>
        <p:nvPicPr>
          <p:cNvPr id="157" name="Google Shape;1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073" y="2609225"/>
            <a:ext cx="4505400" cy="25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2"/>
          <p:cNvSpPr txBox="1"/>
          <p:nvPr/>
        </p:nvSpPr>
        <p:spPr>
          <a:xfrm>
            <a:off x="0" y="694313"/>
            <a:ext cx="89916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are the most important accumulations in the system?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 one or two to start with (Sense of Belonging)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6" name="AutoShape 6" descr="mage.png"/>
          <p:cNvSpPr>
            <a:spLocks noChangeAspect="1" noChangeArrowheads="1"/>
          </p:cNvSpPr>
          <p:nvPr/>
        </p:nvSpPr>
        <p:spPr bwMode="auto">
          <a:xfrm>
            <a:off x="0" y="0"/>
            <a:ext cx="14478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740867" y="4912668"/>
            <a:ext cx="1992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Graphic from </a:t>
            </a:r>
            <a:r>
              <a:rPr lang="en-US" sz="900" dirty="0" err="1">
                <a:solidFill>
                  <a:schemeClr val="bg1">
                    <a:lumMod val="65000"/>
                  </a:schemeClr>
                </a:solidFill>
              </a:rPr>
              <a:t>pbslearningmedia.org</a:t>
            </a:r>
            <a:endParaRPr lang="en-US" sz="9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>
            <a:spLocks noGrp="1"/>
          </p:cNvSpPr>
          <p:nvPr>
            <p:ph type="title"/>
          </p:nvPr>
        </p:nvSpPr>
        <p:spPr>
          <a:xfrm>
            <a:off x="311700" y="95138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Step 2:  Identify the flows</a:t>
            </a:r>
            <a:endParaRPr sz="4000"/>
          </a:p>
        </p:txBody>
      </p:sp>
      <p:pic>
        <p:nvPicPr>
          <p:cNvPr id="164" name="Google Shape;1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1313" y="2499749"/>
            <a:ext cx="3538416" cy="276301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/>
        </p:nvSpPr>
        <p:spPr>
          <a:xfrm>
            <a:off x="119725" y="713456"/>
            <a:ext cx="9024300" cy="16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•</a:t>
            </a: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an inflow?  Does the stock ever go up?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•</a:t>
            </a: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an outflow?  Does the stock ever go down?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>
                <a:solidFill>
                  <a:schemeClr val="dk1"/>
                </a:solidFill>
              </a:rPr>
              <a:t>•</a:t>
            </a:r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labels simple (increasing and decreasing)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604</Words>
  <Application>Microsoft Macintosh PowerPoint</Application>
  <PresentationFormat>On-screen Show (16:9)</PresentationFormat>
  <Paragraphs>78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Avenir Next</vt:lpstr>
      <vt:lpstr>Calibri</vt:lpstr>
      <vt:lpstr>Lato</vt:lpstr>
      <vt:lpstr>Simple Light</vt:lpstr>
      <vt:lpstr>Simple Light</vt:lpstr>
      <vt:lpstr>Sense of Belonging</vt:lpstr>
      <vt:lpstr>What do you notice?</vt:lpstr>
      <vt:lpstr>What do these trends suggest?</vt:lpstr>
      <vt:lpstr>What do these trends suggest?</vt:lpstr>
      <vt:lpstr>What is the general trend of sense of belonging over time?</vt:lpstr>
      <vt:lpstr>Stages of Knowing - Where are you with stock-flow maps?</vt:lpstr>
      <vt:lpstr>PowerPoint Presentation</vt:lpstr>
      <vt:lpstr>Step 1:  Identify the stock(s)</vt:lpstr>
      <vt:lpstr>Step 2:  Identify the flows</vt:lpstr>
      <vt:lpstr>Step 3:  What converters should be added?</vt:lpstr>
      <vt:lpstr>Step 4:  Is there feedback in the system?  How does it work?</vt:lpstr>
      <vt:lpstr>Step 5:  Revise, edit, clean up</vt:lpstr>
      <vt:lpstr>Step 6:  Where is the leverage?</vt:lpstr>
      <vt:lpstr>Discuss:  Which of the DLPs did this approach address?</vt:lpstr>
      <vt:lpstr>Sense of Belonging</vt:lpstr>
      <vt:lpstr>Task #1:  Revisit/Review/Revise (15 minutes)</vt:lpstr>
      <vt:lpstr>Task #2:  Create an analogy (20 minutes)</vt:lpstr>
      <vt:lpstr>Task #3:  Share your analogy (20 minutes)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Sense of Belonging</dc:title>
  <cp:lastModifiedBy>Matt Holbein</cp:lastModifiedBy>
  <cp:revision>16</cp:revision>
  <dcterms:modified xsi:type="dcterms:W3CDTF">2020-05-01T17:36:20Z</dcterms:modified>
</cp:coreProperties>
</file>